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0" r:id="rId15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5" Type="http://schemas.openxmlformats.org/officeDocument/2006/relationships/slide" Target="slides/slide3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9" name="Shape 9349"/>
        <p:cNvGrpSpPr/>
        <p:nvPr/>
      </p:nvGrpSpPr>
      <p:grpSpPr>
        <a:xfrm>
          <a:off x="0" y="0"/>
          <a:ext cx="0" cy="0"/>
          <a:chOff x="0" y="0"/>
          <a:chExt cx="0" cy="0"/>
        </a:xfrm>
      </p:grpSpPr>
      <p:sp>
        <p:nvSpPr>
          <p:cNvPr id="9350" name="Google Shape;935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1" name="Google Shape;935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notesSlide" Target="../notesSlides/notesSlide35.xml"/></Relationships>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2" name="Shape 9352"/>
        <p:cNvGrpSpPr/>
        <p:nvPr/>
      </p:nvGrpSpPr>
      <p:grpSpPr>
        <a:xfrm>
          <a:off x="0" y="0"/>
          <a:ext cx="0" cy="0"/>
          <a:chOff x="0" y="0"/>
          <a:chExt cx="0" cy="0"/>
        </a:xfrm>
      </p:grpSpPr>
      <p:sp>
        <p:nvSpPr>
          <p:cNvPr id="9353" name="Google Shape;9353;p1465"/>
          <p:cNvSpPr txBox="1"/>
          <p:nvPr>
            <p:ph type="title"/>
          </p:nvPr>
        </p:nvSpPr>
        <p:spPr>
          <a:xfrm>
            <a:off x="1143000" y="274638"/>
            <a:ext cx="6781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chemeClr val="accent2"/>
                </a:solidFill>
              </a:rPr>
              <a:t>NOAA Standing Data Archiving and Access Requirements Working Group</a:t>
            </a:r>
            <a:br>
              <a:rPr lang="en-US" sz="2800">
                <a:solidFill>
                  <a:schemeClr val="accent2"/>
                </a:solidFill>
              </a:rPr>
            </a:br>
            <a:r>
              <a:rPr i="1" lang="en-US" sz="2400">
                <a:solidFill>
                  <a:schemeClr val="accent2"/>
                </a:solidFill>
              </a:rPr>
              <a:t>Membership Qualifications</a:t>
            </a:r>
            <a:endParaRPr/>
          </a:p>
        </p:txBody>
      </p:sp>
      <p:sp>
        <p:nvSpPr>
          <p:cNvPr id="9354" name="Google Shape;9354;p1465"/>
          <p:cNvSpPr txBox="1"/>
          <p:nvPr>
            <p:ph idx="1" type="body"/>
          </p:nvPr>
        </p:nvSpPr>
        <p:spPr>
          <a:xfrm>
            <a:off x="152400" y="1981200"/>
            <a:ext cx="45720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accent2"/>
              </a:buClr>
              <a:buSzPts val="2400"/>
              <a:buFont typeface="Arial"/>
              <a:buChar char="•"/>
            </a:pPr>
            <a:r>
              <a:rPr lang="en-US" sz="2400">
                <a:solidFill>
                  <a:schemeClr val="accent2"/>
                </a:solidFill>
              </a:rPr>
              <a:t>Working Group Membership Qualifications</a:t>
            </a:r>
            <a:endParaRPr/>
          </a:p>
          <a:p>
            <a:pPr indent="-190500" lvl="0" marL="342900" rtl="0" algn="l">
              <a:spcBef>
                <a:spcPts val="480"/>
              </a:spcBef>
              <a:spcAft>
                <a:spcPts val="0"/>
              </a:spcAft>
              <a:buClr>
                <a:schemeClr val="dk1"/>
              </a:buClr>
              <a:buSzPts val="2400"/>
              <a:buFont typeface="Arial"/>
              <a:buNone/>
            </a:pPr>
            <a:r>
              <a:t/>
            </a:r>
            <a:endParaRPr sz="2400">
              <a:solidFill>
                <a:schemeClr val="accent2"/>
              </a:solidFill>
            </a:endParaRPr>
          </a:p>
          <a:p>
            <a:pPr indent="-285750" lvl="1" marL="742950" rtl="0" algn="l">
              <a:spcBef>
                <a:spcPts val="400"/>
              </a:spcBef>
              <a:spcAft>
                <a:spcPts val="0"/>
              </a:spcAft>
              <a:buClr>
                <a:schemeClr val="dk1"/>
              </a:buClr>
              <a:buSzPts val="2000"/>
              <a:buFont typeface="Arial"/>
              <a:buChar char="–"/>
            </a:pPr>
            <a:r>
              <a:rPr lang="en-US" sz="2000"/>
              <a:t>Representation from the many science disciplines across NOAA</a:t>
            </a:r>
            <a:endParaRPr/>
          </a:p>
          <a:p>
            <a:pPr indent="-158750" lvl="1" marL="742950" rtl="0" algn="l">
              <a:spcBef>
                <a:spcPts val="400"/>
              </a:spcBef>
              <a:spcAft>
                <a:spcPts val="0"/>
              </a:spcAft>
              <a:buClr>
                <a:schemeClr val="dk1"/>
              </a:buClr>
              <a:buSzPts val="2000"/>
              <a:buFont typeface="Arial"/>
              <a:buNone/>
            </a:pPr>
            <a:r>
              <a:t/>
            </a:r>
            <a:endParaRPr sz="2000"/>
          </a:p>
          <a:p>
            <a:pPr indent="-285750" lvl="1" marL="742950" rtl="0" algn="l">
              <a:spcBef>
                <a:spcPts val="400"/>
              </a:spcBef>
              <a:spcAft>
                <a:spcPts val="0"/>
              </a:spcAft>
              <a:buClr>
                <a:schemeClr val="dk1"/>
              </a:buClr>
              <a:buSzPts val="2000"/>
              <a:buFont typeface="Arial"/>
              <a:buChar char="–"/>
            </a:pPr>
            <a:r>
              <a:rPr lang="en-US" sz="2000"/>
              <a:t>Knowledge of data management principles</a:t>
            </a:r>
            <a:endParaRPr/>
          </a:p>
        </p:txBody>
      </p:sp>
      <p:sp>
        <p:nvSpPr>
          <p:cNvPr id="9355" name="Google Shape;9355;p1465"/>
          <p:cNvSpPr txBox="1"/>
          <p:nvPr/>
        </p:nvSpPr>
        <p:spPr>
          <a:xfrm>
            <a:off x="4953000" y="1905000"/>
            <a:ext cx="3962400" cy="4064000"/>
          </a:xfrm>
          <a:prstGeom prst="rect">
            <a:avLst/>
          </a:prstGeom>
          <a:no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2000"/>
              <a:buFont typeface="Times New Roman"/>
              <a:buNone/>
            </a:pPr>
            <a:r>
              <a:rPr b="1" i="1" lang="en-US" sz="2000" u="none" cap="none" strike="noStrike">
                <a:solidFill>
                  <a:srgbClr val="333399"/>
                </a:solidFill>
                <a:latin typeface="Times New Roman"/>
                <a:ea typeface="Times New Roman"/>
                <a:cs typeface="Times New Roman"/>
                <a:sym typeface="Times New Roman"/>
              </a:rPr>
              <a:t>Data Management</a:t>
            </a:r>
            <a:r>
              <a:rPr b="0" i="1" lang="en-US" sz="2000" u="none" cap="none" strike="noStrike">
                <a:solidFill>
                  <a:srgbClr val="333399"/>
                </a:solidFill>
                <a:latin typeface="Times New Roman"/>
                <a:ea typeface="Times New Roman"/>
                <a:cs typeface="Times New Roman"/>
                <a:sym typeface="Times New Roman"/>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b="0" i="1" sz="2000" u="none" cap="none" strike="noStrike">
              <a:solidFill>
                <a:srgbClr val="333399"/>
              </a:solidFill>
              <a:latin typeface="Arial"/>
              <a:ea typeface="Arial"/>
              <a:cs typeface="Arial"/>
              <a:sym typeface="Arial"/>
            </a:endParaRPr>
          </a:p>
        </p:txBody>
      </p:sp>
      <p:sp>
        <p:nvSpPr>
          <p:cNvPr id="9356" name="Google Shape;9356;p1465"/>
          <p:cNvSpPr txBox="1"/>
          <p:nvPr/>
        </p:nvSpPr>
        <p:spPr>
          <a:xfrm>
            <a:off x="5470525" y="6019800"/>
            <a:ext cx="3013075" cy="5175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99"/>
              </a:buClr>
              <a:buSzPts val="1400"/>
              <a:buFont typeface="Arial"/>
              <a:buNone/>
            </a:pPr>
            <a:r>
              <a:rPr b="1" i="1" lang="en-US" sz="1400" u="none" cap="none" strike="noStrike">
                <a:solidFill>
                  <a:srgbClr val="333399"/>
                </a:solidFill>
                <a:latin typeface="Arial"/>
                <a:ea typeface="Arial"/>
                <a:cs typeface="Arial"/>
                <a:sym typeface="Arial"/>
              </a:rPr>
              <a:t>NOAA Observing System Council</a:t>
            </a:r>
            <a:endParaRPr/>
          </a:p>
          <a:p>
            <a:pPr indent="0" lvl="0" marL="0" marR="0" rtl="0" algn="ctr">
              <a:lnSpc>
                <a:spcPct val="100000"/>
              </a:lnSpc>
              <a:spcBef>
                <a:spcPts val="0"/>
              </a:spcBef>
              <a:spcAft>
                <a:spcPts val="0"/>
              </a:spcAft>
              <a:buClr>
                <a:srgbClr val="333399"/>
              </a:buClr>
              <a:buSzPts val="1400"/>
              <a:buFont typeface="Arial"/>
              <a:buNone/>
            </a:pPr>
            <a:r>
              <a:rPr b="1" i="1" lang="en-US" sz="1400" u="none" cap="none" strike="noStrike">
                <a:solidFill>
                  <a:srgbClr val="333399"/>
                </a:solidFill>
                <a:latin typeface="Arial"/>
                <a:ea typeface="Arial"/>
                <a:cs typeface="Arial"/>
                <a:sym typeface="Arial"/>
              </a:rPr>
              <a:t>Approved Definition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